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8"/>
  </p:notesMasterIdLst>
  <p:sldIdLst>
    <p:sldId id="341" r:id="rId5"/>
    <p:sldId id="334" r:id="rId6"/>
    <p:sldId id="347" r:id="rId7"/>
    <p:sldId id="346" r:id="rId8"/>
    <p:sldId id="2147474403" r:id="rId9"/>
    <p:sldId id="2147474404" r:id="rId10"/>
    <p:sldId id="2147474407" r:id="rId11"/>
    <p:sldId id="2147474408" r:id="rId12"/>
    <p:sldId id="2147474400" r:id="rId13"/>
    <p:sldId id="2147474401" r:id="rId14"/>
    <p:sldId id="344" r:id="rId15"/>
    <p:sldId id="2147474406" r:id="rId16"/>
    <p:sldId id="352" r:id="rId17"/>
  </p:sldIdLst>
  <p:sldSz cx="24384000" cy="13716000"/>
  <p:notesSz cx="6858000" cy="9144000"/>
  <p:custDataLst>
    <p:tags r:id="rId19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3B3"/>
    <a:srgbClr val="5798C9"/>
    <a:srgbClr val="AE6430"/>
    <a:srgbClr val="4866B7"/>
    <a:srgbClr val="703FA0"/>
    <a:srgbClr val="AD2B2A"/>
    <a:srgbClr val="03BAFD"/>
    <a:srgbClr val="41B65D"/>
    <a:srgbClr val="9E814A"/>
    <a:srgbClr val="486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9" autoAdjust="0"/>
    <p:restoredTop sz="66830" autoAdjust="0"/>
  </p:normalViewPr>
  <p:slideViewPr>
    <p:cSldViewPr snapToGrid="0">
      <p:cViewPr varScale="1">
        <p:scale>
          <a:sx n="18" d="100"/>
          <a:sy n="18" d="100"/>
        </p:scale>
        <p:origin x="151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200" b="0" i="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52871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14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378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32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434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846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06944-94AB-A3AD-8009-6231774D2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D27196-461A-D47A-E9DA-895484617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33926D-7F61-D61C-EA13-3B730ED3EA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81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200" b="0" i="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68890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D2F0-892A-6C10-51E1-9DD9F0CD0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2092B-1F4D-0B99-F399-2565CBB69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F1BA83-4971-6FDA-B0AC-802AB0497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200" b="0" i="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8884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97EE2-2F8F-D1E8-BE42-795CF5D30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C28278-D2C6-3345-9114-91C316886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A619CC-7F59-7A1E-7535-32206AB43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14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04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67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cid:image002.png@01DCB84B.81EE0530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5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12" Type="http://schemas.microsoft.com/office/2007/relationships/hdphoto" Target="../media/hdphoto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Heath Kouns, Marc Simms, Evan Weiss, Joe Breedlove</a:t>
            </a:r>
          </a:p>
          <a:p>
            <a:r>
              <a:rPr lang="en-US"/>
              <a:t>Moog Inc. | GVSETS 2026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1938948"/>
            <a:ext cx="19604183" cy="1857155"/>
          </a:xfrm>
        </p:spPr>
        <p:txBody>
          <a:bodyPr/>
          <a:lstStyle/>
          <a:p>
            <a:r>
              <a:rPr lang="en-US" dirty="0"/>
              <a:t>Robust Fiber Optics for Ground Combat Vehicles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C0ED2C9-E2EF-0FBB-A199-455761D49D6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DISTRIBUTION STATEMENT A.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3039" y="3720736"/>
            <a:ext cx="14430103" cy="7687491"/>
          </a:xfrm>
        </p:spPr>
        <p:txBody>
          <a:bodyPr lIns="0" tIns="0" rIns="0" bIns="0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Point-to-point: simple, direct, proven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Parallel optics: scale bandwidth by adding lanes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WDM: expand capacity with fewer fibers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algn="ctr"/>
            <a:r>
              <a:rPr lang="en-US" i="1" dirty="0"/>
              <a:t>Match the optical architecture to platform </a:t>
            </a:r>
            <a:br>
              <a:rPr lang="en-US" i="1" dirty="0"/>
            </a:br>
            <a:r>
              <a:rPr lang="en-US" i="1" dirty="0"/>
              <a:t>constraints and future growth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340860" cy="2001714"/>
          </a:xfrm>
        </p:spPr>
        <p:txBody>
          <a:bodyPr/>
          <a:lstStyle/>
          <a:p>
            <a:r>
              <a:rPr lang="en-US" dirty="0"/>
              <a:t>Choose the Right Optical Architecture</a:t>
            </a:r>
          </a:p>
        </p:txBody>
      </p:sp>
      <p:pic>
        <p:nvPicPr>
          <p:cNvPr id="4" name="Picture 3" descr="Fullscreen image">
            <a:extLst>
              <a:ext uri="{FF2B5EF4-FFF2-40B4-BE49-F238E27FC236}">
                <a16:creationId xmlns:a16="http://schemas.microsoft.com/office/drawing/2014/main" id="{7038D25C-B924-AC60-CD36-BD457554D7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93" b="15793"/>
          <a:stretch>
            <a:fillRect/>
          </a:stretch>
        </p:blipFill>
        <p:spPr>
          <a:xfrm>
            <a:off x="15940740" y="2701432"/>
            <a:ext cx="6309660" cy="287779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 descr="Fullscreen image">
            <a:extLst>
              <a:ext uri="{FF2B5EF4-FFF2-40B4-BE49-F238E27FC236}">
                <a16:creationId xmlns:a16="http://schemas.microsoft.com/office/drawing/2014/main" id="{9CA68695-C8FF-ACB5-EB68-313CE79A24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123" b="17123"/>
          <a:stretch>
            <a:fillRect/>
          </a:stretch>
        </p:blipFill>
        <p:spPr>
          <a:xfrm>
            <a:off x="15940741" y="5880670"/>
            <a:ext cx="6176309" cy="270742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F3EF3D-F968-F5F6-1D62-F4D8765874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3" t="24347" r="13381"/>
          <a:stretch>
            <a:fillRect/>
          </a:stretch>
        </p:blipFill>
        <p:spPr bwMode="auto">
          <a:xfrm>
            <a:off x="15893142" y="9048750"/>
            <a:ext cx="6222756" cy="247307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7C87B1-B70D-054E-0989-F0BF34DA5EB4}"/>
              </a:ext>
            </a:extLst>
          </p:cNvPr>
          <p:cNvSpPr/>
          <p:nvPr/>
        </p:nvSpPr>
        <p:spPr>
          <a:xfrm>
            <a:off x="18006571" y="9245600"/>
            <a:ext cx="1756228" cy="537029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FA4A40-0A32-1EFF-0454-BF3B4DEEA3ED}"/>
              </a:ext>
            </a:extLst>
          </p:cNvPr>
          <p:cNvSpPr/>
          <p:nvPr/>
        </p:nvSpPr>
        <p:spPr>
          <a:xfrm>
            <a:off x="17005085" y="9347200"/>
            <a:ext cx="316975" cy="1930400"/>
          </a:xfrm>
          <a:prstGeom prst="rect">
            <a:avLst/>
          </a:prstGeom>
          <a:solidFill>
            <a:srgbClr val="B3B3B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CC8664-D8CC-B762-0CF9-04BFB5AC3B1E}"/>
              </a:ext>
            </a:extLst>
          </p:cNvPr>
          <p:cNvSpPr/>
          <p:nvPr/>
        </p:nvSpPr>
        <p:spPr>
          <a:xfrm>
            <a:off x="20344051" y="9347200"/>
            <a:ext cx="316975" cy="1930400"/>
          </a:xfrm>
          <a:prstGeom prst="rect">
            <a:avLst/>
          </a:prstGeom>
          <a:solidFill>
            <a:srgbClr val="B3B3B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850913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ullscreen image">
            <a:extLst>
              <a:ext uri="{FF2B5EF4-FFF2-40B4-BE49-F238E27FC236}">
                <a16:creationId xmlns:a16="http://schemas.microsoft.com/office/drawing/2014/main" id="{2BAF5950-567F-E878-45DE-1F6586E5E6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802" t="37425" r="1558" b="36166"/>
          <a:stretch>
            <a:fillRect/>
          </a:stretch>
        </p:blipFill>
        <p:spPr>
          <a:xfrm>
            <a:off x="15142741" y="4070671"/>
            <a:ext cx="5510487" cy="316647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3040" y="3154679"/>
            <a:ext cx="13406846" cy="9200872"/>
          </a:xfrm>
        </p:spPr>
        <p:txBody>
          <a:bodyPr lIns="0" tIns="0" rIns="0" bIns="0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Use contamination tolerant interfaces where possible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Integrate Built-In Test (BIT) and link diagnostics to  speed fault isolation and provide predictive maintenance alerts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Enable field repair with splice kits and modular replacement strategies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algn="ctr"/>
            <a:r>
              <a:rPr lang="en-US" i="1" dirty="0"/>
              <a:t>Diagnostics and repair procedures should be  part of the starting architecture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Maintainability Must Be Designed In</a:t>
            </a:r>
          </a:p>
        </p:txBody>
      </p:sp>
      <p:pic>
        <p:nvPicPr>
          <p:cNvPr id="6" name="Picture 5" descr="Fullscreen image">
            <a:extLst>
              <a:ext uri="{FF2B5EF4-FFF2-40B4-BE49-F238E27FC236}">
                <a16:creationId xmlns:a16="http://schemas.microsoft.com/office/drawing/2014/main" id="{00221045-22C7-1EF6-F0CE-72B3FF88A7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" t="35709" r="67022" b="35709"/>
          <a:stretch>
            <a:fillRect/>
          </a:stretch>
        </p:blipFill>
        <p:spPr>
          <a:xfrm>
            <a:off x="18170839" y="6858000"/>
            <a:ext cx="5510487" cy="323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2601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F35F7-FB71-99F2-9471-605D152CB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4F00C1-62C2-C84A-3825-C5515BC73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832410"/>
            <a:ext cx="19594513" cy="9651935"/>
          </a:xfrm>
        </p:spPr>
        <p:txBody>
          <a:bodyPr lIns="0" tIns="0" rIns="0" bIns="0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Bandwidth is now a mission driver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Ruggedization is a system engineering discipline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Fiber is ready for broader ground vehicle adoption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Treat fiber as a backbone, not a one-for-one copper replacement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506CA-65E1-2450-BC28-83CEC22D16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210372" cy="1857155"/>
          </a:xfrm>
        </p:spPr>
        <p:txBody>
          <a:bodyPr/>
          <a:lstStyle/>
          <a:p>
            <a:r>
              <a:rPr lang="en-US" dirty="0"/>
              <a:t>Ground Vehicles Need an Optical Backbone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B7CB23-308A-662B-6262-33D879E5F23F}"/>
              </a:ext>
            </a:extLst>
          </p:cNvPr>
          <p:cNvSpPr txBox="1"/>
          <p:nvPr/>
        </p:nvSpPr>
        <p:spPr>
          <a:xfrm>
            <a:off x="3211551" y="9666420"/>
            <a:ext cx="17953464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Neue"/>
              </a:rPr>
              <a:t>The question is no longer whether fiber can survive in combat vehicles — it is where and how to deploy it for the mission.</a:t>
            </a:r>
          </a:p>
        </p:txBody>
      </p:sp>
    </p:spTree>
    <p:extLst>
      <p:ext uri="{BB962C8B-B14F-4D97-AF65-F5344CB8AC3E}">
        <p14:creationId xmlns:p14="http://schemas.microsoft.com/office/powerpoint/2010/main" val="75291281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FE893D-9315-33E3-6434-E1DC13D49C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8300" y="4781550"/>
            <a:ext cx="11049000" cy="7778995"/>
          </a:xfrm>
        </p:spPr>
        <p:txBody>
          <a:bodyPr/>
          <a:lstStyle/>
          <a:p>
            <a:pPr algn="ctr"/>
            <a:r>
              <a:rPr lang="en-US" dirty="0"/>
              <a:t>Thank you for your attention. 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Contact: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Heath Kouns</a:t>
            </a:r>
          </a:p>
          <a:p>
            <a:pPr algn="ctr"/>
            <a:r>
              <a:rPr lang="en-US" dirty="0"/>
              <a:t>hkouns@moog.com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C01C9-5A4D-32C5-F0AC-1AC8D8DC6A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2E0C3D-4076-57E9-1AB1-9AFD3B6EDA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5F8FB"/>
              </a:clrFrom>
              <a:clrTo>
                <a:srgbClr val="F5F8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80052" y="1890543"/>
            <a:ext cx="5405301" cy="10670002"/>
          </a:xfrm>
          <a:prstGeom prst="rect">
            <a:avLst/>
          </a:prstGeom>
        </p:spPr>
      </p:pic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993CDA71-9AA9-5B59-988D-48423C086E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102" y="5038945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2646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9896" y="3154680"/>
            <a:ext cx="11693123" cy="7894320"/>
          </a:xfrm>
        </p:spPr>
        <p:txBody>
          <a:bodyPr lIns="0" tIns="0" rIns="0" bIns="0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High-resolution sensors, sensor fusion, and autonomy are driving bandwidth demand </a:t>
            </a:r>
            <a:br>
              <a:rPr lang="en-US" dirty="0"/>
            </a:br>
            <a:endParaRPr lang="en-US" sz="24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Low-latency, EMI-resilient data paths are mission critical</a:t>
            </a:r>
            <a:br>
              <a:rPr lang="en-US" dirty="0"/>
            </a:br>
            <a:endParaRPr lang="en-US" sz="24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Network architecture is critical to future lethality</a:t>
            </a:r>
            <a:br>
              <a:rPr lang="en-US" dirty="0"/>
            </a:br>
            <a:endParaRPr lang="en-US" sz="24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MOSA drives modular, interoperable networks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5740743" cy="1857155"/>
          </a:xfrm>
        </p:spPr>
        <p:txBody>
          <a:bodyPr/>
          <a:lstStyle/>
          <a:p>
            <a:r>
              <a:rPr lang="en-US" dirty="0"/>
              <a:t>Ground Vehicles are Data Networks</a:t>
            </a:r>
          </a:p>
        </p:txBody>
      </p:sp>
      <p:pic>
        <p:nvPicPr>
          <p:cNvPr id="10" name="Picture 9" descr="Fullscreen image">
            <a:extLst>
              <a:ext uri="{FF2B5EF4-FFF2-40B4-BE49-F238E27FC236}">
                <a16:creationId xmlns:a16="http://schemas.microsoft.com/office/drawing/2014/main" id="{E19AC594-249F-BB60-AFFF-5AFDF101E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3019" y="3339758"/>
            <a:ext cx="11286246" cy="752416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66718114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5543" y="3154680"/>
            <a:ext cx="11126457" cy="8313420"/>
          </a:xfrm>
        </p:spPr>
        <p:txBody>
          <a:bodyPr lIns="0" tIns="0" rIns="0" bIns="0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Copper adds weight and consumes limited vehicle space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EMI control, shielding, and grounding become harder as networks scale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As bandwidth rises, copper faces signal-integrity and scaling limits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Legacy physical layers limit future network architecture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6197943" cy="1857155"/>
          </a:xfrm>
        </p:spPr>
        <p:txBody>
          <a:bodyPr/>
          <a:lstStyle/>
          <a:p>
            <a:r>
              <a:rPr lang="en-US" dirty="0"/>
              <a:t>Copper Is Becoming the Bottleneck</a:t>
            </a:r>
            <a:endParaRPr lang="en-US" b="0" dirty="0"/>
          </a:p>
          <a:p>
            <a:br>
              <a:rPr lang="en-US" dirty="0"/>
            </a:br>
            <a:endParaRPr lang="en-US" dirty="0"/>
          </a:p>
        </p:txBody>
      </p:sp>
      <p:pic>
        <p:nvPicPr>
          <p:cNvPr id="6" name="Picture 5" descr="Fullscreen image">
            <a:extLst>
              <a:ext uri="{FF2B5EF4-FFF2-40B4-BE49-F238E27FC236}">
                <a16:creationId xmlns:a16="http://schemas.microsoft.com/office/drawing/2014/main" id="{15B3C40F-DDB4-0994-EA2E-9F33568C7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3419983"/>
            <a:ext cx="11674219" cy="778281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77990615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ullscreen image">
            <a:extLst>
              <a:ext uri="{FF2B5EF4-FFF2-40B4-BE49-F238E27FC236}">
                <a16:creationId xmlns:a16="http://schemas.microsoft.com/office/drawing/2014/main" id="{9D588028-FDE8-EF25-FF97-743F4DD4E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89" y="2865120"/>
            <a:ext cx="11567160" cy="771144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56353" y="3154680"/>
            <a:ext cx="11744960" cy="8402320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Operators and maintainers often perceive fiber as less durable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Connector handling and contamination concerns dominate perception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Retrofit and sustainment concerns have delayed adoption</a:t>
            </a:r>
            <a:endParaRPr lang="en-US" i="1" dirty="0"/>
          </a:p>
          <a:p>
            <a:pPr algn="ctr"/>
            <a:endParaRPr lang="en-US" i="1" dirty="0"/>
          </a:p>
          <a:p>
            <a:pPr algn="ctr"/>
            <a:r>
              <a:rPr lang="en-US" i="1" dirty="0"/>
              <a:t>When the physical layer isn’t trusted, architecture progress stalls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Challenge Isn’t Performance — It’s Trust</a:t>
            </a:r>
            <a:endParaRPr lang="en-US" b="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4A8772B-4113-8574-D903-B1E1A4F7C35A}"/>
              </a:ext>
            </a:extLst>
          </p:cNvPr>
          <p:cNvSpPr txBox="1">
            <a:spLocks/>
          </p:cNvSpPr>
          <p:nvPr/>
        </p:nvSpPr>
        <p:spPr>
          <a:xfrm>
            <a:off x="516401" y="8686748"/>
            <a:ext cx="5896372" cy="1857155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 hangingPunct="1"/>
            <a:r>
              <a:rPr lang="en-US" dirty="0">
                <a:solidFill>
                  <a:srgbClr val="AE6430"/>
                </a:solidFill>
              </a:rPr>
              <a:t>Legacy</a:t>
            </a:r>
            <a:endParaRPr lang="en-US" b="0" dirty="0">
              <a:solidFill>
                <a:srgbClr val="AE6430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7D2C6A6-E2A5-F319-2830-8DCA835E15A6}"/>
              </a:ext>
            </a:extLst>
          </p:cNvPr>
          <p:cNvSpPr txBox="1">
            <a:spLocks/>
          </p:cNvSpPr>
          <p:nvPr/>
        </p:nvSpPr>
        <p:spPr>
          <a:xfrm>
            <a:off x="6486377" y="8686748"/>
            <a:ext cx="5896372" cy="1857155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 hangingPunct="1"/>
            <a:r>
              <a:rPr lang="en-US" dirty="0">
                <a:solidFill>
                  <a:srgbClr val="5798C9"/>
                </a:solidFill>
              </a:rPr>
              <a:t>Future</a:t>
            </a:r>
            <a:endParaRPr lang="en-US" b="0" dirty="0">
              <a:solidFill>
                <a:srgbClr val="5798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054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517A9-2279-ED3C-47C0-506681618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FCFB9C-3C6D-9898-7243-D8A0F3A0C7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403" y="2794365"/>
            <a:ext cx="12416302" cy="8706394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Fiber in vehicle harnesses is more durable than commonly assumed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Most failures come from improper routing </a:t>
            </a:r>
            <a:r>
              <a:rPr lang="en-US" sz="4400" i="1" dirty="0"/>
              <a:t>(micro bends)</a:t>
            </a:r>
            <a:r>
              <a:rPr lang="en-US" dirty="0"/>
              <a:t>, contamination, or retention and strain relief issues</a:t>
            </a:r>
          </a:p>
          <a:p>
            <a:endParaRPr lang="en-US" sz="32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Fiber failure modes differ from copper, but are not inherently worse</a:t>
            </a:r>
            <a:br>
              <a:rPr lang="en-US" dirty="0"/>
            </a:b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Radiation induced fiber darkening is not a primary concern for ground vehicles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8E611-5D7E-9C6D-62B8-F891AF62EF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Problem is not the Glass</a:t>
            </a:r>
            <a:endParaRPr lang="en-US" b="0" dirty="0"/>
          </a:p>
        </p:txBody>
      </p:sp>
      <p:pic>
        <p:nvPicPr>
          <p:cNvPr id="6" name="Picture 5" descr="A collage of several machines&#10;&#10;AI-generated content may be incorrect.">
            <a:extLst>
              <a:ext uri="{FF2B5EF4-FFF2-40B4-BE49-F238E27FC236}">
                <a16:creationId xmlns:a16="http://schemas.microsoft.com/office/drawing/2014/main" id="{3E912F5D-F862-9483-91BA-34942164B8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0228" y="2794365"/>
            <a:ext cx="10457497" cy="906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314455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D4475-61A0-3951-769F-BC75048675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2395412"/>
          </a:xfrm>
        </p:spPr>
        <p:txBody>
          <a:bodyPr/>
          <a:lstStyle/>
          <a:p>
            <a:r>
              <a:rPr lang="en-US" dirty="0"/>
              <a:t>Survivability Depends on System Integration</a:t>
            </a:r>
            <a:br>
              <a:rPr lang="en-US" dirty="0"/>
            </a:b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7DFAAB-4EB6-D5E6-41AD-AEA9AE8DCFEF}"/>
              </a:ext>
            </a:extLst>
          </p:cNvPr>
          <p:cNvGrpSpPr/>
          <p:nvPr/>
        </p:nvGrpSpPr>
        <p:grpSpPr>
          <a:xfrm>
            <a:off x="4696404" y="8041469"/>
            <a:ext cx="14991192" cy="5435600"/>
            <a:chOff x="9212330" y="3777343"/>
            <a:chExt cx="16317349" cy="6618514"/>
          </a:xfrm>
        </p:grpSpPr>
        <p:pic>
          <p:nvPicPr>
            <p:cNvPr id="7" name="Picture 6" descr="Fullscreen image">
              <a:extLst>
                <a:ext uri="{FF2B5EF4-FFF2-40B4-BE49-F238E27FC236}">
                  <a16:creationId xmlns:a16="http://schemas.microsoft.com/office/drawing/2014/main" id="{C3AFDA94-94ED-8529-BE25-39677C597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5227" t="16071" r="-5227" b="16071"/>
            <a:stretch>
              <a:fillRect/>
            </a:stretch>
          </p:blipFill>
          <p:spPr>
            <a:xfrm>
              <a:off x="9369921" y="3777343"/>
              <a:ext cx="16159758" cy="6618514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FC2C9C6B-0339-7640-DDB2-3FEA69B5801A}"/>
                </a:ext>
              </a:extLst>
            </p:cNvPr>
            <p:cNvSpPr txBox="1">
              <a:spLocks/>
            </p:cNvSpPr>
            <p:nvPr/>
          </p:nvSpPr>
          <p:spPr>
            <a:xfrm>
              <a:off x="9212330" y="5125508"/>
              <a:ext cx="5896372" cy="1857155"/>
            </a:xfrm>
            <a:prstGeom prst="rect">
              <a:avLst/>
            </a:prstGeom>
          </p:spPr>
          <p:txBody>
            <a:bodyPr lIns="0"/>
            <a:lstStyle>
              <a:lvl1pPr marL="0" marR="0" indent="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1pPr>
              <a:lvl2pPr marL="0" marR="0" indent="2286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2pPr>
              <a:lvl3pPr marL="0" marR="0" indent="4572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3pPr>
              <a:lvl4pPr marL="0" marR="0" indent="6858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4pPr>
              <a:lvl5pPr marL="0" marR="0" indent="9144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5pPr>
              <a:lvl6pPr marL="0" marR="0" indent="11430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0" marR="0" indent="13716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0" marR="0" indent="16002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0" marR="0" indent="18288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 hangingPunct="1"/>
              <a:r>
                <a:rPr lang="en-US" sz="4800" dirty="0">
                  <a:solidFill>
                    <a:srgbClr val="5798C9"/>
                  </a:solidFill>
                </a:rPr>
                <a:t>Connector</a:t>
              </a:r>
              <a:endParaRPr lang="en-US" sz="4800" b="0" dirty="0">
                <a:solidFill>
                  <a:srgbClr val="5798C9"/>
                </a:solidFill>
              </a:endParaRPr>
            </a:p>
          </p:txBody>
        </p:sp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74CC763B-8A8B-BB5C-5B18-32AEE20DF25F}"/>
                </a:ext>
              </a:extLst>
            </p:cNvPr>
            <p:cNvSpPr txBox="1">
              <a:spLocks/>
            </p:cNvSpPr>
            <p:nvPr/>
          </p:nvSpPr>
          <p:spPr>
            <a:xfrm>
              <a:off x="11018773" y="8420240"/>
              <a:ext cx="5896372" cy="1857155"/>
            </a:xfrm>
            <a:prstGeom prst="rect">
              <a:avLst/>
            </a:prstGeom>
          </p:spPr>
          <p:txBody>
            <a:bodyPr lIns="0"/>
            <a:lstStyle>
              <a:lvl1pPr marL="0" marR="0" indent="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1pPr>
              <a:lvl2pPr marL="0" marR="0" indent="2286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2pPr>
              <a:lvl3pPr marL="0" marR="0" indent="4572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3pPr>
              <a:lvl4pPr marL="0" marR="0" indent="6858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4pPr>
              <a:lvl5pPr marL="0" marR="0" indent="9144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5pPr>
              <a:lvl6pPr marL="0" marR="0" indent="11430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0" marR="0" indent="13716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0" marR="0" indent="16002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0" marR="0" indent="18288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 hangingPunct="1"/>
              <a:r>
                <a:rPr lang="en-US" sz="4800" dirty="0">
                  <a:solidFill>
                    <a:srgbClr val="5798C9"/>
                  </a:solidFill>
                </a:rPr>
                <a:t>Cable</a:t>
              </a:r>
              <a:endParaRPr lang="en-US" sz="4800" b="0" dirty="0">
                <a:solidFill>
                  <a:srgbClr val="5798C9"/>
                </a:solidFill>
              </a:endParaRPr>
            </a:p>
          </p:txBody>
        </p:sp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9951C03E-D7CB-2AE1-0062-8D826171C17E}"/>
                </a:ext>
              </a:extLst>
            </p:cNvPr>
            <p:cNvSpPr txBox="1">
              <a:spLocks/>
            </p:cNvSpPr>
            <p:nvPr/>
          </p:nvSpPr>
          <p:spPr>
            <a:xfrm>
              <a:off x="14501614" y="5125508"/>
              <a:ext cx="5896372" cy="1857155"/>
            </a:xfrm>
            <a:prstGeom prst="rect">
              <a:avLst/>
            </a:prstGeom>
          </p:spPr>
          <p:txBody>
            <a:bodyPr lIns="0"/>
            <a:lstStyle>
              <a:lvl1pPr marL="0" marR="0" indent="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1pPr>
              <a:lvl2pPr marL="0" marR="0" indent="2286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2pPr>
              <a:lvl3pPr marL="0" marR="0" indent="4572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3pPr>
              <a:lvl4pPr marL="0" marR="0" indent="6858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4pPr>
              <a:lvl5pPr marL="0" marR="0" indent="9144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5pPr>
              <a:lvl6pPr marL="0" marR="0" indent="11430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0" marR="0" indent="13716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0" marR="0" indent="16002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0" marR="0" indent="18288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 hangingPunct="1"/>
              <a:r>
                <a:rPr lang="en-US" sz="4800" dirty="0">
                  <a:solidFill>
                    <a:srgbClr val="5798C9"/>
                  </a:solidFill>
                </a:rPr>
                <a:t>Routing</a:t>
              </a:r>
              <a:endParaRPr lang="en-US" sz="4800" b="0" dirty="0">
                <a:solidFill>
                  <a:srgbClr val="5798C9"/>
                </a:solidFill>
              </a:endParaRPr>
            </a:p>
          </p:txBody>
        </p:sp>
        <p:sp>
          <p:nvSpPr>
            <p:cNvPr id="14" name="Text Placeholder 2">
              <a:extLst>
                <a:ext uri="{FF2B5EF4-FFF2-40B4-BE49-F238E27FC236}">
                  <a16:creationId xmlns:a16="http://schemas.microsoft.com/office/drawing/2014/main" id="{598AD6BA-7484-EE4A-17CF-A509EA6EF2C7}"/>
                </a:ext>
              </a:extLst>
            </p:cNvPr>
            <p:cNvSpPr txBox="1">
              <a:spLocks/>
            </p:cNvSpPr>
            <p:nvPr/>
          </p:nvSpPr>
          <p:spPr>
            <a:xfrm>
              <a:off x="17004407" y="8420240"/>
              <a:ext cx="5896372" cy="1857155"/>
            </a:xfrm>
            <a:prstGeom prst="rect">
              <a:avLst/>
            </a:prstGeom>
          </p:spPr>
          <p:txBody>
            <a:bodyPr lIns="0"/>
            <a:lstStyle>
              <a:lvl1pPr marL="0" marR="0" indent="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1pPr>
              <a:lvl2pPr marL="0" marR="0" indent="2286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2pPr>
              <a:lvl3pPr marL="0" marR="0" indent="4572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3pPr>
              <a:lvl4pPr marL="0" marR="0" indent="6858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4pPr>
              <a:lvl5pPr marL="0" marR="0" indent="9144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5pPr>
              <a:lvl6pPr marL="0" marR="0" indent="11430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0" marR="0" indent="13716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0" marR="0" indent="16002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0" marR="0" indent="18288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 hangingPunct="1"/>
              <a:r>
                <a:rPr lang="en-US" sz="4800" dirty="0">
                  <a:solidFill>
                    <a:srgbClr val="5798C9"/>
                  </a:solidFill>
                </a:rPr>
                <a:t>Protection</a:t>
              </a:r>
              <a:endParaRPr lang="en-US" sz="4800" b="0" dirty="0">
                <a:solidFill>
                  <a:srgbClr val="5798C9"/>
                </a:solidFill>
              </a:endParaRPr>
            </a:p>
          </p:txBody>
        </p:sp>
        <p:sp>
          <p:nvSpPr>
            <p:cNvPr id="15" name="Text Placeholder 2">
              <a:extLst>
                <a:ext uri="{FF2B5EF4-FFF2-40B4-BE49-F238E27FC236}">
                  <a16:creationId xmlns:a16="http://schemas.microsoft.com/office/drawing/2014/main" id="{3B3E9457-E16E-7F2B-78B1-EDE3185D87DA}"/>
                </a:ext>
              </a:extLst>
            </p:cNvPr>
            <p:cNvSpPr txBox="1">
              <a:spLocks/>
            </p:cNvSpPr>
            <p:nvPr/>
          </p:nvSpPr>
          <p:spPr>
            <a:xfrm>
              <a:off x="19633307" y="5125508"/>
              <a:ext cx="5896372" cy="1857155"/>
            </a:xfrm>
            <a:prstGeom prst="rect">
              <a:avLst/>
            </a:prstGeom>
          </p:spPr>
          <p:txBody>
            <a:bodyPr lIns="0"/>
            <a:lstStyle>
              <a:lvl1pPr marL="0" marR="0" indent="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1pPr>
              <a:lvl2pPr marL="0" marR="0" indent="2286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2pPr>
              <a:lvl3pPr marL="0" marR="0" indent="4572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3pPr>
              <a:lvl4pPr marL="0" marR="0" indent="6858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4pPr>
              <a:lvl5pPr marL="0" marR="0" indent="914400" algn="l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7200" b="1" i="0" u="none" strike="noStrike" cap="none" spc="0" baseline="0">
                  <a:solidFill>
                    <a:srgbClr val="000000"/>
                  </a:solidFill>
                  <a:uFillTx/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Helvetica Light"/>
                </a:defRPr>
              </a:lvl5pPr>
              <a:lvl6pPr marL="0" marR="0" indent="11430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0" marR="0" indent="13716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0" marR="0" indent="16002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0" marR="0" indent="1828800" algn="ctr" defTabSz="825500" rtl="0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400" b="0" i="0" u="none" strike="noStrike" cap="none" spc="0" baseline="0"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 hangingPunct="1"/>
              <a:r>
                <a:rPr lang="en-US" sz="4800" dirty="0">
                  <a:solidFill>
                    <a:srgbClr val="5798C9"/>
                  </a:solidFill>
                </a:rPr>
                <a:t>Diagnostics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B95AD9-80EF-FB23-E617-E84A2E0BF7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3542" y="3042092"/>
            <a:ext cx="21922058" cy="9131545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Qualified parts alone do not create a robust optical network</a:t>
            </a:r>
            <a:br>
              <a:rPr lang="en-US" dirty="0"/>
            </a:b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Cable design, connector selection, routing, and diagnostics all matter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System integration determines survivability and maintainability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right design practices turn optical advantages into operational value</a:t>
            </a:r>
          </a:p>
        </p:txBody>
      </p:sp>
    </p:spTree>
    <p:extLst>
      <p:ext uri="{BB962C8B-B14F-4D97-AF65-F5344CB8AC3E}">
        <p14:creationId xmlns:p14="http://schemas.microsoft.com/office/powerpoint/2010/main" val="278156521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26C1C-AC3E-9C56-28CA-F890C4302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B9DA1A-B1AC-93F3-E405-117949E61D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3352800"/>
            <a:ext cx="14382750" cy="9131545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Bend-insensitive fibers and crush-resistant cable designs improve survivability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Reinforced cable constructions and rugged jackets protect against vehicle and operator abuse</a:t>
            </a:r>
            <a:br>
              <a:rPr lang="en-US" dirty="0"/>
            </a:b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Improved termini and interconnects reduce contamination sensitivity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algn="ctr"/>
            <a:r>
              <a:rPr lang="en-US" i="1" dirty="0"/>
              <a:t>Modern optical hardware is materially different from legacy telecom assumptions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76B0A-3853-6777-9454-2958804F19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2395412"/>
          </a:xfrm>
        </p:spPr>
        <p:txBody>
          <a:bodyPr/>
          <a:lstStyle/>
          <a:p>
            <a:r>
              <a:rPr lang="en-US" dirty="0"/>
              <a:t>Modern Optical Hardware Solves Legacy Concerns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Different types of wires&#10;&#10;AI-generated content may be incorrect.">
            <a:extLst>
              <a:ext uri="{FF2B5EF4-FFF2-40B4-BE49-F238E27FC236}">
                <a16:creationId xmlns:a16="http://schemas.microsoft.com/office/drawing/2014/main" id="{56807FE0-DD5C-B6EE-AF57-FFF351F13BB1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9670" y="5956362"/>
            <a:ext cx="4951354" cy="4704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B50B0C-C7FB-DAFE-3D4A-D692BF10F9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0388" y="2170340"/>
            <a:ext cx="6888178" cy="6888178"/>
          </a:xfrm>
          <a:prstGeom prst="rect">
            <a:avLst/>
          </a:prstGeom>
        </p:spPr>
      </p:pic>
      <p:pic>
        <p:nvPicPr>
          <p:cNvPr id="4" name="Picture 3" descr="A close up of a couple of metal objects&#10;&#10;AI-generated content may be incorrect.">
            <a:extLst>
              <a:ext uri="{FF2B5EF4-FFF2-40B4-BE49-F238E27FC236}">
                <a16:creationId xmlns:a16="http://schemas.microsoft.com/office/drawing/2014/main" id="{226D3E11-2B6F-8BB3-E24D-ACDCE72EF5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0388" y="7759638"/>
            <a:ext cx="3995194" cy="39951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443954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D5B3B-4347-5D4F-7ABF-FF8846211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8BA8D0-1002-6B30-8798-B3945A4208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3040" y="3154680"/>
            <a:ext cx="14855749" cy="9624618"/>
          </a:xfrm>
        </p:spPr>
        <p:txBody>
          <a:bodyPr lIns="0" tIns="0" rIns="0" bIns="0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Rugged discrete and multichannel</a:t>
            </a:r>
            <a:br>
              <a:rPr lang="en-US" dirty="0"/>
            </a:br>
            <a:r>
              <a:rPr lang="en-US" dirty="0"/>
              <a:t>connectors harden the </a:t>
            </a:r>
            <a:br>
              <a:rPr lang="en-US" dirty="0"/>
            </a:br>
            <a:r>
              <a:rPr lang="en-US" dirty="0"/>
              <a:t>interconnect layer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Expanded-beam termini improve</a:t>
            </a:r>
            <a:br>
              <a:rPr lang="en-US" dirty="0"/>
            </a:br>
            <a:r>
              <a:rPr lang="en-US" dirty="0"/>
              <a:t>tolerance to dirt and repeated </a:t>
            </a:r>
            <a:br>
              <a:rPr lang="en-US" dirty="0"/>
            </a:br>
            <a:r>
              <a:rPr lang="en-US" dirty="0"/>
              <a:t>mate/</a:t>
            </a:r>
            <a:r>
              <a:rPr lang="en-US" dirty="0" err="1"/>
              <a:t>demate</a:t>
            </a:r>
            <a:r>
              <a:rPr lang="en-US" dirty="0"/>
              <a:t> cycles</a:t>
            </a:r>
          </a:p>
          <a:p>
            <a:endParaRPr lang="en-US" sz="4000" dirty="0"/>
          </a:p>
          <a:p>
            <a:endParaRPr 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FORJs and High-Speed Data Links preserve bandwidth across rotating interfaces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CC6BC-759C-A359-2D67-948FE0A940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4586857" cy="1857155"/>
          </a:xfrm>
        </p:spPr>
        <p:txBody>
          <a:bodyPr/>
          <a:lstStyle/>
          <a:p>
            <a:r>
              <a:rPr lang="en-US" dirty="0"/>
              <a:t>Rugged Passive Optical Building Blocks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4CFA25-76D7-5316-8F8C-CA51BF3AA274}"/>
              </a:ext>
            </a:extLst>
          </p:cNvPr>
          <p:cNvGrpSpPr/>
          <p:nvPr/>
        </p:nvGrpSpPr>
        <p:grpSpPr>
          <a:xfrm>
            <a:off x="11641067" y="3437212"/>
            <a:ext cx="12400156" cy="4023847"/>
            <a:chOff x="19014151" y="7814117"/>
            <a:chExt cx="4743389" cy="1561141"/>
          </a:xfrm>
        </p:grpSpPr>
        <p:sp>
          <p:nvSpPr>
            <p:cNvPr id="6" name="Rectangle 22">
              <a:extLst>
                <a:ext uri="{FF2B5EF4-FFF2-40B4-BE49-F238E27FC236}">
                  <a16:creationId xmlns:a16="http://schemas.microsoft.com/office/drawing/2014/main" id="{5B590FEE-D7DE-F3EA-1B6B-6F9F9B160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14151" y="7990676"/>
              <a:ext cx="4683362" cy="1348895"/>
            </a:xfrm>
            <a:prstGeom prst="rect">
              <a:avLst/>
            </a:prstGeom>
            <a:gradFill flip="none" rotWithShape="1">
              <a:gsLst>
                <a:gs pos="0">
                  <a:srgbClr val="524F26">
                    <a:alpha val="50000"/>
                  </a:srgbClr>
                </a:gs>
                <a:gs pos="100000">
                  <a:srgbClr val="524F26">
                    <a:alpha val="0"/>
                  </a:srgbClr>
                </a:gs>
              </a:gsLst>
              <a:lin ang="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BD4EFC-B093-6335-F3EF-786958C6397B}"/>
                </a:ext>
              </a:extLst>
            </p:cNvPr>
            <p:cNvSpPr txBox="1"/>
            <p:nvPr/>
          </p:nvSpPr>
          <p:spPr>
            <a:xfrm>
              <a:off x="19231198" y="9013700"/>
              <a:ext cx="1158510" cy="226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Rugged LCs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6209EF-585C-547E-49BD-71CB563F530E}"/>
                </a:ext>
              </a:extLst>
            </p:cNvPr>
            <p:cNvSpPr txBox="1"/>
            <p:nvPr/>
          </p:nvSpPr>
          <p:spPr>
            <a:xfrm>
              <a:off x="20441545" y="9022730"/>
              <a:ext cx="1158510" cy="226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Rugged MT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7EA530-2F58-F751-5F0A-6216F33FD3A2}"/>
                </a:ext>
              </a:extLst>
            </p:cNvPr>
            <p:cNvSpPr txBox="1"/>
            <p:nvPr/>
          </p:nvSpPr>
          <p:spPr>
            <a:xfrm>
              <a:off x="21583607" y="8957327"/>
              <a:ext cx="889686" cy="41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Expanded Beam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11FA485-EF2D-D0D2-C5A7-2E825D193574}"/>
                </a:ext>
              </a:extLst>
            </p:cNvPr>
            <p:cNvSpPr txBox="1"/>
            <p:nvPr/>
          </p:nvSpPr>
          <p:spPr>
            <a:xfrm>
              <a:off x="22434809" y="8957327"/>
              <a:ext cx="1322731" cy="41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Field Installable Splices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5D058E-D3BE-91EB-4B95-BF463E082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22469771" y="8062584"/>
              <a:ext cx="1070635" cy="1070635"/>
            </a:xfrm>
            <a:prstGeom prst="rect">
              <a:avLst/>
            </a:prstGeom>
          </p:spPr>
        </p:pic>
        <p:pic>
          <p:nvPicPr>
            <p:cNvPr id="19" name="Picture 18" descr="A picture containing connector, light&#10;&#10;AI-generated content may be incorrect.">
              <a:extLst>
                <a:ext uri="{FF2B5EF4-FFF2-40B4-BE49-F238E27FC236}">
                  <a16:creationId xmlns:a16="http://schemas.microsoft.com/office/drawing/2014/main" id="{69B04864-FEE0-6246-16CE-ECB62FC3E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2933209">
              <a:off x="18747312" y="8152279"/>
              <a:ext cx="1289228" cy="612903"/>
            </a:xfrm>
            <a:prstGeom prst="rect">
              <a:avLst/>
            </a:prstGeom>
          </p:spPr>
        </p:pic>
        <p:pic>
          <p:nvPicPr>
            <p:cNvPr id="21" name="Picture 20" descr="A picture containing pen&#10;&#10;AI-generated content may be incorrect.">
              <a:extLst>
                <a:ext uri="{FF2B5EF4-FFF2-40B4-BE49-F238E27FC236}">
                  <a16:creationId xmlns:a16="http://schemas.microsoft.com/office/drawing/2014/main" id="{122A75C5-594B-D1B2-64AA-789CA5A40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2933209" flipH="1">
              <a:off x="19272117" y="8343401"/>
              <a:ext cx="1151467" cy="26676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81360AB-9942-49E9-322D-6F41BD3FB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7686692" flipH="1">
              <a:off x="20534848" y="7942536"/>
              <a:ext cx="458419" cy="1193737"/>
            </a:xfrm>
            <a:prstGeom prst="rect">
              <a:avLst/>
            </a:prstGeom>
          </p:spPr>
        </p:pic>
        <p:pic>
          <p:nvPicPr>
            <p:cNvPr id="25" name="Picture 24" descr="Shape&#10;&#10;AI-generated content may be incorrect.">
              <a:extLst>
                <a:ext uri="{FF2B5EF4-FFF2-40B4-BE49-F238E27FC236}">
                  <a16:creationId xmlns:a16="http://schemas.microsoft.com/office/drawing/2014/main" id="{DB83B464-931E-E09F-610C-20B5CB584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6220842" flipH="1">
              <a:off x="21462805" y="8111976"/>
              <a:ext cx="753105" cy="856796"/>
            </a:xfrm>
            <a:prstGeom prst="rect">
              <a:avLst/>
            </a:prstGeom>
          </p:spPr>
        </p:pic>
      </p:grpSp>
      <p:pic>
        <p:nvPicPr>
          <p:cNvPr id="34" name="Picture 33" descr="Slide Background">
            <a:extLst>
              <a:ext uri="{FF2B5EF4-FFF2-40B4-BE49-F238E27FC236}">
                <a16:creationId xmlns:a16="http://schemas.microsoft.com/office/drawing/2014/main" id="{DDA35103-0E0F-0435-BFB7-4AB17DDEAF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62327" y="8406246"/>
            <a:ext cx="6002274" cy="3429872"/>
          </a:xfrm>
          <a:prstGeom prst="ellipse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6476441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3040" y="2847649"/>
            <a:ext cx="14855749" cy="9624618"/>
          </a:xfrm>
        </p:spPr>
        <p:txBody>
          <a:bodyPr lIns="0" tIns="0" rIns="0" bIns="0"/>
          <a:lstStyle/>
          <a:p>
            <a:endParaRPr 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Transceivers integrated into bulkhead connectors simplify transitions for legacy copper boxes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Rugged board-level transceivers preserve standard optical interfaces while improving survivability under vehicle shock, vibration, temperature, and contamination</a:t>
            </a:r>
            <a:endParaRPr lang="en-US" sz="40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Ruggedized media converters and switches enable reliable Video and Ethernet links over fiber in harsh vehicle EMI environments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3764323" cy="1857155"/>
          </a:xfrm>
        </p:spPr>
        <p:txBody>
          <a:bodyPr/>
          <a:lstStyle/>
          <a:p>
            <a:r>
              <a:rPr lang="en-US" dirty="0"/>
              <a:t>Rugged Active Optical Building Blocks</a:t>
            </a:r>
          </a:p>
        </p:txBody>
      </p:sp>
      <p:pic>
        <p:nvPicPr>
          <p:cNvPr id="28" name="Picture 27" descr="A small metal device with a cable&#10;&#10;AI-generated content may be incorrect.">
            <a:extLst>
              <a:ext uri="{FF2B5EF4-FFF2-40B4-BE49-F238E27FC236}">
                <a16:creationId xmlns:a16="http://schemas.microsoft.com/office/drawing/2014/main" id="{63DDA543-CA02-72B2-71AC-04E02A4105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877" y="6481849"/>
            <a:ext cx="5058389" cy="2890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A close-up of a cable&#10;&#10;AI-generated content may be incorrect.">
            <a:extLst>
              <a:ext uri="{FF2B5EF4-FFF2-40B4-BE49-F238E27FC236}">
                <a16:creationId xmlns:a16="http://schemas.microsoft.com/office/drawing/2014/main" id="{62DE3C9F-DA52-8852-3C06-5F333BE127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801" r="40427" b="22322"/>
          <a:stretch>
            <a:fillRect/>
          </a:stretch>
        </p:blipFill>
        <p:spPr bwMode="auto">
          <a:xfrm>
            <a:off x="16810049" y="6657311"/>
            <a:ext cx="3614868" cy="20052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E790CD4-82A2-D581-4EFD-8AF3BA43D835}"/>
              </a:ext>
            </a:extLst>
          </p:cNvPr>
          <p:cNvGrpSpPr/>
          <p:nvPr/>
        </p:nvGrpSpPr>
        <p:grpSpPr>
          <a:xfrm>
            <a:off x="16810049" y="3019474"/>
            <a:ext cx="6835937" cy="3369102"/>
            <a:chOff x="7069946" y="2192378"/>
            <a:chExt cx="3446222" cy="1582454"/>
          </a:xfrm>
        </p:grpSpPr>
        <p:pic>
          <p:nvPicPr>
            <p:cNvPr id="36" name="Picture 35" descr="image">
              <a:extLst>
                <a:ext uri="{FF2B5EF4-FFF2-40B4-BE49-F238E27FC236}">
                  <a16:creationId xmlns:a16="http://schemas.microsoft.com/office/drawing/2014/main" id="{5064FDCF-30BA-DEAE-B086-F2728E7914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78000"/>
                      </a14:imgEffect>
                      <a14:imgEffect>
                        <a14:brightnessContrast bright="4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7062127">
              <a:off x="6803104" y="2471406"/>
              <a:ext cx="870186" cy="336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4" descr="image">
              <a:extLst>
                <a:ext uri="{FF2B5EF4-FFF2-40B4-BE49-F238E27FC236}">
                  <a16:creationId xmlns:a16="http://schemas.microsoft.com/office/drawing/2014/main" id="{F84DF1C5-2E34-CD70-609D-3A7B322AA3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84000"/>
                      </a14:imgEffect>
                      <a14:imgEffect>
                        <a14:brightnessContrast bright="1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044371">
              <a:off x="7776279" y="2445979"/>
              <a:ext cx="1008063" cy="50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3" descr="image">
              <a:extLst>
                <a:ext uri="{FF2B5EF4-FFF2-40B4-BE49-F238E27FC236}">
                  <a16:creationId xmlns:a16="http://schemas.microsoft.com/office/drawing/2014/main" id="{82EFF56A-A4DF-7905-8C3A-F4E285B2C3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8637149">
              <a:off x="8934778" y="2446697"/>
              <a:ext cx="677508" cy="477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5" descr="image">
              <a:extLst>
                <a:ext uri="{FF2B5EF4-FFF2-40B4-BE49-F238E27FC236}">
                  <a16:creationId xmlns:a16="http://schemas.microsoft.com/office/drawing/2014/main" id="{94041E4F-6EE7-3BD2-A395-AF3697A90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1000"/>
                      </a14:imgEffect>
                      <a14:imgEffect>
                        <a14:brightnessContrast bright="4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7305268">
              <a:off x="9426342" y="2685006"/>
              <a:ext cx="1582454" cy="597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5CDF3568-F6B3-5AEC-C961-B7AC703F4E5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84243" y="2585662"/>
              <a:ext cx="240792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85469E1-F343-A614-C951-47346980312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690658" y="2585662"/>
              <a:ext cx="240792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FCB4D62-2327-8609-D883-B879129322C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589426" y="2585662"/>
              <a:ext cx="240792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pic>
        <p:nvPicPr>
          <p:cNvPr id="44" name="Picture 43" descr="A close up of a camera&#10;&#10;AI-generated content may be incorrect.">
            <a:extLst>
              <a:ext uri="{FF2B5EF4-FFF2-40B4-BE49-F238E27FC236}">
                <a16:creationId xmlns:a16="http://schemas.microsoft.com/office/drawing/2014/main" id="{0A6B7511-1426-B1E2-C96E-F1D9E7A65A1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5923" y="9926834"/>
            <a:ext cx="3487794" cy="2005294"/>
          </a:xfrm>
          <a:prstGeom prst="rect">
            <a:avLst/>
          </a:prstGeom>
        </p:spPr>
      </p:pic>
      <p:pic>
        <p:nvPicPr>
          <p:cNvPr id="46" name="Picture 2" descr="Web Product Page Image">
            <a:extLst>
              <a:ext uri="{FF2B5EF4-FFF2-40B4-BE49-F238E27FC236}">
                <a16:creationId xmlns:a16="http://schemas.microsoft.com/office/drawing/2014/main" id="{F230C5F3-32AF-1739-0855-255332C5D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99779" y="9548027"/>
            <a:ext cx="4501351" cy="257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981907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VDOCID" val="171ae06b-0139-4a8e-aefb-819708c4b826"/>
  <p:tag name="CLASSIFICATIONTAGSETID" val="e16409a7-1700-4153-9090-3955bc2f0ae8"/>
  <p:tag name="CLASSIFICATION" val="General Business"/>
  <p:tag name="COMPLIANCETAGSETID" val="f14fc1f1-8950-40d5-8a29-45909da947d6"/>
  <p:tag name="FILEID" val="171ae06b-0139-4a8e-aefb-819708c4b826"/>
  <p:tag name="USERID" val="hkouns"/>
  <p:tag name="TAGDATETIME" val="2026-07-24T03:19:11Z"/>
  <p:tag name="GVDATA" val="eyJPUyI6IldpbmRvd3MiLCJkb2NJRCI6IjE3MWFlMDZiLTAxMzktNGE4ZS1hZWZiLTgxOTcwOGM0YjgyNiIsImRvY1N0YXRlIjoie30iLCJwYXJlbnRMaW5lSWRzIjoiW1wiMWU1MTdlMWYtZDYxNy00ZTBlLWEzN2QtOTdiMzA2MjFmNDY0XCIsXCIxMWIyM2EwYi1k"/>
  <p:tag name="GVDATA0" val="NWIzLTQwMWQtOTFiZS01OWNiY2I3Nzc4Y2JcIixcIjk4YmEyZmRlLWVkMzUtNDI0Zi04MzEyLTAxZjlmODdhMTBlNlwiLFwiZjgyNmIyNzAtNTU5NC00ODBhLTk0ZDAtYjk0MmE3NzI4YjMzXCIsXCIyZTc3NDUxMi03NzNiLTQ0NmMtODg5Ni0xYzM1MmI2ZjE1OThc"/>
  <p:tag name="GVDATA1" val="IixcImZiZWU3ZmM2LTNjODItNDQ2Zi05NWFkLWRhM2U3NDk2M2ZhNFwiLFwiNzJhMmQ0NmUtMDVjZS00YjMyLTkyODgtYWRiNjQxYzYyOGNiXCIsXCI5ZWMxNGFmMy0zMjYwLTQxZTItOTk5My0wMzdmMGUxN2ZiNDBcIixcIjJmYTVhZWM2LTVhNTUtNDNkMS1hZjk2"/>
  <p:tag name="GVDATA2" val="LWIxMGJkOTk0MTA5OVwiLFwiMTgzZDU5M2MtNmFkYi00ZTA3LWFkZjktZmQ5ZjBjYWQ4YmEwXCJdIiwid3JpdHRlbktleXMiOiJbXCJDbGFzc2lmaWNhdGlvblwiLFwiQ2xhc3NpZmljYXRpb25UYWdTZXRJZFwiLFwiQ29tcGxpYW5jZVRhZ1NldElkXCIsXCJGaWxl"/>
  <p:tag name="GVDATA3" val="SWRcIixcImd2ZG9jaWRcIixcIlRhZ0RhdGVUaW1lXCIsXCJVc2VySWRcIl0iLCJub09mR3ZEYXRhRW50cmllcyI6IjYiLCJsaW5lSWQiOiJiODdlZmEzMi0zYmZkLTRiMDEtYjlmZC0yMDI1ZjY1ZmE3MmIiLCJ0YWdzZXRfZTE2NDA5YTdfMTcwMF80MTUzXzkwOTBf"/>
  <p:tag name="GVDATA4" val="Mzk1NWJjMmYwYWU4X2dlbmVyYWwgYnVzaW5lc3MiOiJUcnVlIn0="/>
  <p:tag name="GVDATA5" val="(end)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1F0BC8-75B0-44B4-BD9E-AC13267A9D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410327D-B10B-49BC-93C2-4D9AD5282A49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3728</TotalTime>
  <Words>587</Words>
  <Application>Microsoft Office PowerPoint</Application>
  <PresentationFormat>Custom</PresentationFormat>
  <Paragraphs>109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336</cp:revision>
  <dcterms:modified xsi:type="dcterms:W3CDTF">2026-08-08T00:51:07Z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gvdocid">
    <vt:lpwstr>171ae06b-0139-4a8e-aefb-819708c4b826</vt:lpwstr>
  </property>
  <property fmtid="{D5CDD505-2E9C-101B-9397-08002B2CF9AE}" pid="4" name="ClassificationTagSetId">
    <vt:lpwstr>e16409a7-1700-4153-9090-3955bc2f0ae8</vt:lpwstr>
  </property>
  <property fmtid="{D5CDD505-2E9C-101B-9397-08002B2CF9AE}" pid="5" name="ComplianceTagSetId">
    <vt:lpwstr>f14fc1f1-8950-40d5-8a29-45909da947d6</vt:lpwstr>
  </property>
  <property fmtid="{D5CDD505-2E9C-101B-9397-08002B2CF9AE}" pid="6" name="FileId">
    <vt:lpwstr>171ae06b-0139-4a8e-aefb-819708c4b826</vt:lpwstr>
  </property>
  <property fmtid="{D5CDD505-2E9C-101B-9397-08002B2CF9AE}" pid="7" name="UserId">
    <vt:lpwstr>hkouns</vt:lpwstr>
  </property>
  <property fmtid="{D5CDD505-2E9C-101B-9397-08002B2CF9AE}" pid="8" name="TagDateTime">
    <vt:lpwstr>2026-07-24T03:19:11Z</vt:lpwstr>
  </property>
  <property fmtid="{D5CDD505-2E9C-101B-9397-08002B2CF9AE}" pid="9" name="GVData">
    <vt:lpwstr>eyJPUyI6IldpbmRvd3MiLCJkb2NJRCI6IjE3MWFlMDZiLTAxMzktNGE4ZS1hZWZiLTgxOTcwOGM0YjgyNiIsImRvY1N0YXRlIjoie30iLCJwYXJlbnRMaW5lSWRzIjoiW1wiMWU1MTdlMWYtZDYxNy00ZTBlLWEzN2QtOTdiMzA2MjFmNDY0XCIsXCIxMWIyM2EwYi1k</vt:lpwstr>
  </property>
  <property fmtid="{D5CDD505-2E9C-101B-9397-08002B2CF9AE}" pid="10" name="GVData0">
    <vt:lpwstr>NWIzLTQwMWQtOTFiZS01OWNiY2I3Nzc4Y2JcIixcIjk4YmEyZmRlLWVkMzUtNDI0Zi04MzEyLTAxZjlmODdhMTBlNlwiLFwiZjgyNmIyNzAtNTU5NC00ODBhLTk0ZDAtYjk0MmE3NzI4YjMzXCIsXCIyZTc3NDUxMi03NzNiLTQ0NmMtODg5Ni0xYzM1MmI2ZjE1OThc</vt:lpwstr>
  </property>
  <property fmtid="{D5CDD505-2E9C-101B-9397-08002B2CF9AE}" pid="11" name="GVData1">
    <vt:lpwstr>IixcImZiZWU3ZmM2LTNjODItNDQ2Zi05NWFkLWRhM2U3NDk2M2ZhNFwiLFwiNzJhMmQ0NmUtMDVjZS00YjMyLTkyODgtYWRiNjQxYzYyOGNiXCIsXCI5ZWMxNGFmMy0zMjYwLTQxZTItOTk5My0wMzdmMGUxN2ZiNDBcIixcIjJmYTVhZWM2LTVhNTUtNDNkMS1hZjk2</vt:lpwstr>
  </property>
  <property fmtid="{D5CDD505-2E9C-101B-9397-08002B2CF9AE}" pid="12" name="Classification">
    <vt:lpwstr>General Business</vt:lpwstr>
  </property>
  <property fmtid="{D5CDD505-2E9C-101B-9397-08002B2CF9AE}" pid="13" name="GVData2">
    <vt:lpwstr>LWIxMGJkOTk0MTA5OVwiLFwiMTgzZDU5M2MtNmFkYi00ZTA3LWFkZjktZmQ5ZjBjYWQ4YmEwXCJdIiwid3JpdHRlbktleXMiOiJbXCJDbGFzc2lmaWNhdGlvblwiLFwiQ2xhc3NpZmljYXRpb25UYWdTZXRJZFwiLFwiQ29tcGxpYW5jZVRhZ1NldElkXCIsXCJGaWxl</vt:lpwstr>
  </property>
  <property fmtid="{D5CDD505-2E9C-101B-9397-08002B2CF9AE}" pid="14" name="GVData3">
    <vt:lpwstr>SWRcIixcImd2ZG9jaWRcIixcIlRhZ0RhdGVUaW1lXCIsXCJVc2VySWRcIl0iLCJub09mR3ZEYXRhRW50cmllcyI6IjYiLCJsaW5lSWQiOiJiODdlZmEzMi0zYmZkLTRiMDEtYjlmZC0yMDI1ZjY1ZmE3MmIiLCJ0YWdzZXRfZTE2NDA5YTdfMTcwMF80MTUzXzkwOTBf</vt:lpwstr>
  </property>
  <property fmtid="{D5CDD505-2E9C-101B-9397-08002B2CF9AE}" pid="15" name="GVData4">
    <vt:lpwstr>Mzk1NWJjMmYwYWU4X2dlbmVyYWwgYnVzaW5lc3MiOiJUcnVlIn0=</vt:lpwstr>
  </property>
  <property fmtid="{D5CDD505-2E9C-101B-9397-08002B2CF9AE}" pid="16" name="GVData5">
    <vt:lpwstr>(end)</vt:lpwstr>
  </property>
</Properties>
</file>